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309" r:id="rId2"/>
    <p:sldId id="316" r:id="rId3"/>
    <p:sldId id="318" r:id="rId4"/>
    <p:sldId id="319" r:id="rId5"/>
    <p:sldId id="320" r:id="rId6"/>
    <p:sldId id="315" r:id="rId7"/>
    <p:sldId id="310" r:id="rId8"/>
    <p:sldId id="314" r:id="rId9"/>
    <p:sldId id="312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333"/>
    <a:srgbClr val="D4E9F6"/>
    <a:srgbClr val="FA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2" autoAdjust="0"/>
  </p:normalViewPr>
  <p:slideViewPr>
    <p:cSldViewPr>
      <p:cViewPr>
        <p:scale>
          <a:sx n="80" d="100"/>
          <a:sy n="80" d="100"/>
        </p:scale>
        <p:origin x="-250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6378D-A487-4E8C-BB77-4E92982952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BAE60-EE0A-4D71-AAEE-860E90BA9F45}" type="pres">
      <dgm:prSet presAssocID="{E886378D-A487-4E8C-BB77-4E92982952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EC616-5A0F-4025-B764-D07B1DA079EB}" type="presOf" srcId="{E886378D-A487-4E8C-BB77-4E92982952C2}" destId="{472BAE60-EE0A-4D71-AAEE-860E90BA9F4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6378D-A487-4E8C-BB77-4E92982952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59CDC-F45A-405F-9202-C57D9B4E655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u="sng" dirty="0" smtClean="0">
              <a:solidFill>
                <a:schemeClr val="tx1"/>
              </a:solidFill>
            </a:rPr>
            <a:t>Убытки вызваны:</a:t>
          </a:r>
          <a:endParaRPr lang="ru-RU" sz="1400" dirty="0">
            <a:solidFill>
              <a:schemeClr val="tx1"/>
            </a:solidFill>
          </a:endParaRPr>
        </a:p>
      </dgm:t>
    </dgm:pt>
    <dgm:pt modelId="{6FA3E32D-0C24-4671-ADA3-D72B5CC9060E}" type="parTrans" cxnId="{264DBBE2-AE02-4B31-90E9-CC8418318B16}">
      <dgm:prSet/>
      <dgm:spPr/>
      <dgm:t>
        <a:bodyPr/>
        <a:lstStyle/>
        <a:p>
          <a:endParaRPr lang="ru-RU"/>
        </a:p>
      </dgm:t>
    </dgm:pt>
    <dgm:pt modelId="{ED752E2A-7186-45F7-9C6E-99697DCDC08D}" type="sibTrans" cxnId="{264DBBE2-AE02-4B31-90E9-CC8418318B16}">
      <dgm:prSet/>
      <dgm:spPr/>
      <dgm:t>
        <a:bodyPr/>
        <a:lstStyle/>
        <a:p>
          <a:endParaRPr lang="ru-RU"/>
        </a:p>
      </dgm:t>
    </dgm:pt>
    <dgm:pt modelId="{0A29E3F6-0998-4D3E-8F20-07834948AAA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недостаточностью тарифа при регулировании ГКЦ РС(Я), в т. ч. по основным статьям:                                                         фонд оплаты труда; страховые взносы; накладные расходы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E567E6E5-04D1-4FB5-82BB-34876B70D2CF}" type="parTrans" cxnId="{B84BEC87-51EB-41C3-AEC9-43735F6DB68A}">
      <dgm:prSet/>
      <dgm:spPr/>
      <dgm:t>
        <a:bodyPr/>
        <a:lstStyle/>
        <a:p>
          <a:endParaRPr lang="ru-RU"/>
        </a:p>
      </dgm:t>
    </dgm:pt>
    <dgm:pt modelId="{D85C50A3-8E36-4F63-A35C-C637B9CEAE5B}" type="sibTrans" cxnId="{B84BEC87-51EB-41C3-AEC9-43735F6DB68A}">
      <dgm:prSet/>
      <dgm:spPr/>
      <dgm:t>
        <a:bodyPr/>
        <a:lstStyle/>
        <a:p>
          <a:endParaRPr lang="ru-RU"/>
        </a:p>
      </dgm:t>
    </dgm:pt>
    <dgm:pt modelId="{B154B503-39D9-48E7-B7E6-4D9EBB8C98B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несвоевременностью финансирования субсидий со стороны ГКУ «Агентство субсидий» РС(Я)</a:t>
          </a:r>
          <a:endParaRPr lang="ru-RU" sz="1400" b="1" dirty="0">
            <a:solidFill>
              <a:schemeClr val="tx1"/>
            </a:solidFill>
          </a:endParaRPr>
        </a:p>
      </dgm:t>
    </dgm:pt>
    <dgm:pt modelId="{C2785BD1-607B-4496-B6F9-E9878B282406}" type="parTrans" cxnId="{F79EBA7B-6C40-4FDD-8448-D22C979A7771}">
      <dgm:prSet/>
      <dgm:spPr/>
      <dgm:t>
        <a:bodyPr/>
        <a:lstStyle/>
        <a:p>
          <a:endParaRPr lang="ru-RU"/>
        </a:p>
      </dgm:t>
    </dgm:pt>
    <dgm:pt modelId="{6DFCD58A-FF55-4E08-BB6F-FD6AE5DD0B72}" type="sibTrans" cxnId="{F79EBA7B-6C40-4FDD-8448-D22C979A7771}">
      <dgm:prSet/>
      <dgm:spPr/>
      <dgm:t>
        <a:bodyPr/>
        <a:lstStyle/>
        <a:p>
          <a:endParaRPr lang="ru-RU"/>
        </a:p>
      </dgm:t>
    </dgm:pt>
    <dgm:pt modelId="{3E832F14-D634-4D0D-B482-FDCE901A83C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 b="1" dirty="0">
            <a:solidFill>
              <a:schemeClr val="tx1"/>
            </a:solidFill>
          </a:endParaRPr>
        </a:p>
      </dgm:t>
    </dgm:pt>
    <dgm:pt modelId="{8267A78F-91CA-4D67-A0C5-226AFCBC0126}" type="parTrans" cxnId="{2B7DCD89-F92C-4EE6-8C9F-26C6AE0E7673}">
      <dgm:prSet/>
      <dgm:spPr/>
      <dgm:t>
        <a:bodyPr/>
        <a:lstStyle/>
        <a:p>
          <a:endParaRPr lang="ru-RU"/>
        </a:p>
      </dgm:t>
    </dgm:pt>
    <dgm:pt modelId="{B51BA83B-3605-40E3-B53B-EEDA798C0351}" type="sibTrans" cxnId="{2B7DCD89-F92C-4EE6-8C9F-26C6AE0E7673}">
      <dgm:prSet/>
      <dgm:spPr/>
      <dgm:t>
        <a:bodyPr/>
        <a:lstStyle/>
        <a:p>
          <a:endParaRPr lang="ru-RU"/>
        </a:p>
      </dgm:t>
    </dgm:pt>
    <dgm:pt modelId="{472BAE60-EE0A-4D71-AAEE-860E90BA9F45}" type="pres">
      <dgm:prSet presAssocID="{E886378D-A487-4E8C-BB77-4E92982952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9CEEC-AE79-46B7-B9FB-26FCCC9CB9AB}" type="pres">
      <dgm:prSet presAssocID="{91659CDC-F45A-405F-9202-C57D9B4E6559}" presName="node" presStyleLbl="node1" presStyleIdx="0" presStyleCnt="1" custAng="0" custScaleX="100000" custScaleY="30967" custLinFactNeighborX="92" custLinFactNeighborY="-18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EE812-C2B8-48F2-8C40-202A1058F611}" type="presOf" srcId="{0A29E3F6-0998-4D3E-8F20-07834948AAA8}" destId="{2389CEEC-AE79-46B7-B9FB-26FCCC9CB9AB}" srcOrd="0" destOrd="1" presId="urn:microsoft.com/office/officeart/2005/8/layout/process1"/>
    <dgm:cxn modelId="{68A98036-891A-45AA-8D20-E84D24E7734E}" type="presOf" srcId="{B154B503-39D9-48E7-B7E6-4D9EBB8C98B2}" destId="{2389CEEC-AE79-46B7-B9FB-26FCCC9CB9AB}" srcOrd="0" destOrd="3" presId="urn:microsoft.com/office/officeart/2005/8/layout/process1"/>
    <dgm:cxn modelId="{F79EBA7B-6C40-4FDD-8448-D22C979A7771}" srcId="{91659CDC-F45A-405F-9202-C57D9B4E6559}" destId="{B154B503-39D9-48E7-B7E6-4D9EBB8C98B2}" srcOrd="2" destOrd="0" parTransId="{C2785BD1-607B-4496-B6F9-E9878B282406}" sibTransId="{6DFCD58A-FF55-4E08-BB6F-FD6AE5DD0B72}"/>
    <dgm:cxn modelId="{19576502-A38C-4D6C-9B89-45343D9E283A}" type="presOf" srcId="{91659CDC-F45A-405F-9202-C57D9B4E6559}" destId="{2389CEEC-AE79-46B7-B9FB-26FCCC9CB9AB}" srcOrd="0" destOrd="0" presId="urn:microsoft.com/office/officeart/2005/8/layout/process1"/>
    <dgm:cxn modelId="{264DBBE2-AE02-4B31-90E9-CC8418318B16}" srcId="{E886378D-A487-4E8C-BB77-4E92982952C2}" destId="{91659CDC-F45A-405F-9202-C57D9B4E6559}" srcOrd="0" destOrd="0" parTransId="{6FA3E32D-0C24-4671-ADA3-D72B5CC9060E}" sibTransId="{ED752E2A-7186-45F7-9C6E-99697DCDC08D}"/>
    <dgm:cxn modelId="{2B7DCD89-F92C-4EE6-8C9F-26C6AE0E7673}" srcId="{91659CDC-F45A-405F-9202-C57D9B4E6559}" destId="{3E832F14-D634-4D0D-B482-FDCE901A83CB}" srcOrd="1" destOrd="0" parTransId="{8267A78F-91CA-4D67-A0C5-226AFCBC0126}" sibTransId="{B51BA83B-3605-40E3-B53B-EEDA798C0351}"/>
    <dgm:cxn modelId="{B84BEC87-51EB-41C3-AEC9-43735F6DB68A}" srcId="{91659CDC-F45A-405F-9202-C57D9B4E6559}" destId="{0A29E3F6-0998-4D3E-8F20-07834948AAA8}" srcOrd="0" destOrd="0" parTransId="{E567E6E5-04D1-4FB5-82BB-34876B70D2CF}" sibTransId="{D85C50A3-8E36-4F63-A35C-C637B9CEAE5B}"/>
    <dgm:cxn modelId="{C123BB49-3BAA-4333-B811-1091268FCAB9}" type="presOf" srcId="{E886378D-A487-4E8C-BB77-4E92982952C2}" destId="{472BAE60-EE0A-4D71-AAEE-860E90BA9F45}" srcOrd="0" destOrd="0" presId="urn:microsoft.com/office/officeart/2005/8/layout/process1"/>
    <dgm:cxn modelId="{412C6357-FD2C-4132-B038-827AD67BA217}" type="presOf" srcId="{3E832F14-D634-4D0D-B482-FDCE901A83CB}" destId="{2389CEEC-AE79-46B7-B9FB-26FCCC9CB9AB}" srcOrd="0" destOrd="2" presId="urn:microsoft.com/office/officeart/2005/8/layout/process1"/>
    <dgm:cxn modelId="{6C5DC403-507D-4443-AD75-FFF6D502A0C8}" type="presParOf" srcId="{472BAE60-EE0A-4D71-AAEE-860E90BA9F45}" destId="{2389CEEC-AE79-46B7-B9FB-26FCCC9CB9A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475C7-26E8-4F4A-8419-D8E674D13E3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3A7C27-982F-4C35-830E-27F6E8A95D96}" type="pres">
      <dgm:prSet presAssocID="{412475C7-26E8-4F4A-8419-D8E674D13E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39792E1-6FF9-4930-BFB9-01B8489EFAD8}" type="presOf" srcId="{412475C7-26E8-4F4A-8419-D8E674D13E39}" destId="{6D3A7C27-982F-4C35-830E-27F6E8A95D96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475C7-26E8-4F4A-8419-D8E674D13E3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49C00-4D84-4947-877E-62A65DF8637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60000"/>
            <a:lumOff val="40000"/>
          </a:schemeClr>
        </a:solidFill>
        <a:ln w="19050"/>
      </dgm:spPr>
      <dgm:t>
        <a:bodyPr/>
        <a:lstStyle/>
        <a:p>
          <a:pPr rtl="0"/>
          <a:r>
            <a:rPr lang="ru-RU" sz="2000" b="1" u="none" dirty="0" smtClean="0">
              <a:solidFill>
                <a:schemeClr val="tx1"/>
              </a:solidFill>
            </a:rPr>
            <a:t>Пути развития:</a:t>
          </a:r>
          <a:endParaRPr lang="ru-RU" sz="2000" u="none" dirty="0">
            <a:solidFill>
              <a:schemeClr val="tx1"/>
            </a:solidFill>
          </a:endParaRPr>
        </a:p>
      </dgm:t>
    </dgm:pt>
    <dgm:pt modelId="{0F9A1FBD-E44B-4182-AF7D-D7797C2B881F}" type="parTrans" cxnId="{BA918F09-0D91-4053-8807-31B7514188D5}">
      <dgm:prSet/>
      <dgm:spPr/>
      <dgm:t>
        <a:bodyPr/>
        <a:lstStyle/>
        <a:p>
          <a:endParaRPr lang="ru-RU"/>
        </a:p>
      </dgm:t>
    </dgm:pt>
    <dgm:pt modelId="{2BA29191-B671-476F-A407-F4E74522888B}" type="sibTrans" cxnId="{BA918F09-0D91-4053-8807-31B7514188D5}">
      <dgm:prSet/>
      <dgm:spPr/>
      <dgm:t>
        <a:bodyPr/>
        <a:lstStyle/>
        <a:p>
          <a:endParaRPr lang="ru-RU"/>
        </a:p>
      </dgm:t>
    </dgm:pt>
    <dgm:pt modelId="{2E40D210-DDED-48D2-A862-4BD4B61AAE9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400" b="1" dirty="0" smtClean="0"/>
            <a:t>Снижение издержек и оптимизация затрат в рамках </a:t>
          </a:r>
        </a:p>
        <a:p>
          <a:pPr algn="l" rtl="0"/>
          <a:r>
            <a:rPr lang="ru-RU" sz="1400" b="1" dirty="0" smtClean="0"/>
            <a:t>выполнения мероприятий по повышению эффективности</a:t>
          </a:r>
          <a:endParaRPr lang="ru-RU" sz="1400" b="1" dirty="0"/>
        </a:p>
      </dgm:t>
    </dgm:pt>
    <dgm:pt modelId="{5CF997B9-DB6B-4793-A5AE-6D7639DE70C7}" type="parTrans" cxnId="{07F3A759-DBE7-411D-A739-5FEA85114DD8}">
      <dgm:prSet/>
      <dgm:spPr/>
      <dgm:t>
        <a:bodyPr/>
        <a:lstStyle/>
        <a:p>
          <a:endParaRPr lang="ru-RU"/>
        </a:p>
      </dgm:t>
    </dgm:pt>
    <dgm:pt modelId="{C036B1C4-CE0D-4379-AD65-95E32CB6B8BF}" type="sibTrans" cxnId="{07F3A759-DBE7-411D-A739-5FEA85114DD8}">
      <dgm:prSet/>
      <dgm:spPr/>
      <dgm:t>
        <a:bodyPr/>
        <a:lstStyle/>
        <a:p>
          <a:endParaRPr lang="ru-RU"/>
        </a:p>
      </dgm:t>
    </dgm:pt>
    <dgm:pt modelId="{E90ADA0D-8D3F-4524-B6DA-2E907362267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400" b="1" dirty="0" smtClean="0"/>
            <a:t>Планомерный опережающий рост тарифов в период 2016-2018г.г. </a:t>
          </a:r>
        </a:p>
        <a:p>
          <a:pPr algn="l" rtl="0"/>
          <a:r>
            <a:rPr lang="ru-RU" sz="1400" b="1" dirty="0" smtClean="0"/>
            <a:t>в целях достаточности и выхода на безубыточный уровень в 2019г.</a:t>
          </a:r>
          <a:endParaRPr lang="ru-RU" sz="1400" b="1" dirty="0"/>
        </a:p>
      </dgm:t>
    </dgm:pt>
    <dgm:pt modelId="{8C5AEF33-877F-4ACB-A85A-3E3A85FC35EA}" type="parTrans" cxnId="{0922C492-A549-4DD7-84DE-00D5337277FB}">
      <dgm:prSet/>
      <dgm:spPr/>
      <dgm:t>
        <a:bodyPr/>
        <a:lstStyle/>
        <a:p>
          <a:endParaRPr lang="ru-RU"/>
        </a:p>
      </dgm:t>
    </dgm:pt>
    <dgm:pt modelId="{2B4C201B-6F2E-4797-8597-A2C60FC3AE90}" type="sibTrans" cxnId="{0922C492-A549-4DD7-84DE-00D5337277FB}">
      <dgm:prSet/>
      <dgm:spPr/>
      <dgm:t>
        <a:bodyPr/>
        <a:lstStyle/>
        <a:p>
          <a:endParaRPr lang="ru-RU"/>
        </a:p>
      </dgm:t>
    </dgm:pt>
    <dgm:pt modelId="{6D3A7C27-982F-4C35-830E-27F6E8A95D96}" type="pres">
      <dgm:prSet presAssocID="{412475C7-26E8-4F4A-8419-D8E674D13E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465F17-49E1-4225-90C7-0926F0EA0617}" type="pres">
      <dgm:prSet presAssocID="{19449C00-4D84-4947-877E-62A65DF8637D}" presName="root" presStyleCnt="0"/>
      <dgm:spPr/>
    </dgm:pt>
    <dgm:pt modelId="{7A2B0E83-C237-43F8-99B2-4E13A58CE5F5}" type="pres">
      <dgm:prSet presAssocID="{19449C00-4D84-4947-877E-62A65DF8637D}" presName="rootComposite" presStyleCnt="0"/>
      <dgm:spPr/>
    </dgm:pt>
    <dgm:pt modelId="{CDE03509-C0FA-415A-A028-FFEC1D6B5C2E}" type="pres">
      <dgm:prSet presAssocID="{19449C00-4D84-4947-877E-62A65DF8637D}" presName="rootText" presStyleLbl="node1" presStyleIdx="0" presStyleCnt="1" custScaleX="257076" custScaleY="46204" custLinFactY="-364563" custLinFactNeighborX="27469" custLinFactNeighborY="-400000"/>
      <dgm:spPr/>
      <dgm:t>
        <a:bodyPr/>
        <a:lstStyle/>
        <a:p>
          <a:endParaRPr lang="ru-RU"/>
        </a:p>
      </dgm:t>
    </dgm:pt>
    <dgm:pt modelId="{906C1866-3E43-48D8-B69B-C3CA033A22D4}" type="pres">
      <dgm:prSet presAssocID="{19449C00-4D84-4947-877E-62A65DF8637D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3A0934-5207-41BE-A3AE-412C86067938}" type="pres">
      <dgm:prSet presAssocID="{19449C00-4D84-4947-877E-62A65DF8637D}" presName="childShape" presStyleCnt="0"/>
      <dgm:spPr/>
    </dgm:pt>
    <dgm:pt modelId="{632942F4-A2A8-4C4E-973E-05DC7364DB1D}" type="pres">
      <dgm:prSet presAssocID="{5CF997B9-DB6B-4793-A5AE-6D7639DE70C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EC90061-8AD7-491A-AD19-DF7ADC4894DB}" type="pres">
      <dgm:prSet presAssocID="{2E40D210-DDED-48D2-A862-4BD4B61AAE95}" presName="childText" presStyleLbl="bgAcc1" presStyleIdx="0" presStyleCnt="2" custScaleX="321355" custScaleY="68432" custLinFactNeighborX="19809" custLinFactNeighborY="-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2014-9922-43B6-A9F5-B180BCD2D591}" type="pres">
      <dgm:prSet presAssocID="{8C5AEF33-877F-4ACB-A85A-3E3A85FC35E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3DA97EF-0763-4E3F-912E-F8FB8044623F}" type="pres">
      <dgm:prSet presAssocID="{E90ADA0D-8D3F-4524-B6DA-2E907362267D}" presName="childText" presStyleLbl="bgAcc1" presStyleIdx="1" presStyleCnt="2" custScaleX="322951" custScaleY="68629" custLinFactNeighborX="19011" custLinFactNeighborY="-1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FA691-5B00-499B-A87A-7736FA7428CD}" type="presOf" srcId="{8C5AEF33-877F-4ACB-A85A-3E3A85FC35EA}" destId="{BA882014-9922-43B6-A9F5-B180BCD2D591}" srcOrd="0" destOrd="0" presId="urn:microsoft.com/office/officeart/2005/8/layout/hierarchy3"/>
    <dgm:cxn modelId="{E561CF95-AD95-430B-A814-1FD8F0ECFC75}" type="presOf" srcId="{412475C7-26E8-4F4A-8419-D8E674D13E39}" destId="{6D3A7C27-982F-4C35-830E-27F6E8A95D96}" srcOrd="0" destOrd="0" presId="urn:microsoft.com/office/officeart/2005/8/layout/hierarchy3"/>
    <dgm:cxn modelId="{A346F719-10EF-4216-977C-450ACF7D8013}" type="presOf" srcId="{19449C00-4D84-4947-877E-62A65DF8637D}" destId="{CDE03509-C0FA-415A-A028-FFEC1D6B5C2E}" srcOrd="0" destOrd="0" presId="urn:microsoft.com/office/officeart/2005/8/layout/hierarchy3"/>
    <dgm:cxn modelId="{BA918F09-0D91-4053-8807-31B7514188D5}" srcId="{412475C7-26E8-4F4A-8419-D8E674D13E39}" destId="{19449C00-4D84-4947-877E-62A65DF8637D}" srcOrd="0" destOrd="0" parTransId="{0F9A1FBD-E44B-4182-AF7D-D7797C2B881F}" sibTransId="{2BA29191-B671-476F-A407-F4E74522888B}"/>
    <dgm:cxn modelId="{5D662808-746A-4007-9A89-8BEB07E1FC61}" type="presOf" srcId="{19449C00-4D84-4947-877E-62A65DF8637D}" destId="{906C1866-3E43-48D8-B69B-C3CA033A22D4}" srcOrd="1" destOrd="0" presId="urn:microsoft.com/office/officeart/2005/8/layout/hierarchy3"/>
    <dgm:cxn modelId="{DEB7C2D1-73AA-4221-84C7-2843BC1563D0}" type="presOf" srcId="{5CF997B9-DB6B-4793-A5AE-6D7639DE70C7}" destId="{632942F4-A2A8-4C4E-973E-05DC7364DB1D}" srcOrd="0" destOrd="0" presId="urn:microsoft.com/office/officeart/2005/8/layout/hierarchy3"/>
    <dgm:cxn modelId="{07F3A759-DBE7-411D-A739-5FEA85114DD8}" srcId="{19449C00-4D84-4947-877E-62A65DF8637D}" destId="{2E40D210-DDED-48D2-A862-4BD4B61AAE95}" srcOrd="0" destOrd="0" parTransId="{5CF997B9-DB6B-4793-A5AE-6D7639DE70C7}" sibTransId="{C036B1C4-CE0D-4379-AD65-95E32CB6B8BF}"/>
    <dgm:cxn modelId="{0922C492-A549-4DD7-84DE-00D5337277FB}" srcId="{19449C00-4D84-4947-877E-62A65DF8637D}" destId="{E90ADA0D-8D3F-4524-B6DA-2E907362267D}" srcOrd="1" destOrd="0" parTransId="{8C5AEF33-877F-4ACB-A85A-3E3A85FC35EA}" sibTransId="{2B4C201B-6F2E-4797-8597-A2C60FC3AE90}"/>
    <dgm:cxn modelId="{C29D800A-D6DE-4752-B87A-ACF3E80B3392}" type="presOf" srcId="{2E40D210-DDED-48D2-A862-4BD4B61AAE95}" destId="{5EC90061-8AD7-491A-AD19-DF7ADC4894DB}" srcOrd="0" destOrd="0" presId="urn:microsoft.com/office/officeart/2005/8/layout/hierarchy3"/>
    <dgm:cxn modelId="{5167D93D-55C3-4E62-8084-77D5BA933C5E}" type="presOf" srcId="{E90ADA0D-8D3F-4524-B6DA-2E907362267D}" destId="{33DA97EF-0763-4E3F-912E-F8FB8044623F}" srcOrd="0" destOrd="0" presId="urn:microsoft.com/office/officeart/2005/8/layout/hierarchy3"/>
    <dgm:cxn modelId="{D5F76253-AE30-47FD-823F-82A48205A2B5}" type="presParOf" srcId="{6D3A7C27-982F-4C35-830E-27F6E8A95D96}" destId="{D2465F17-49E1-4225-90C7-0926F0EA0617}" srcOrd="0" destOrd="0" presId="urn:microsoft.com/office/officeart/2005/8/layout/hierarchy3"/>
    <dgm:cxn modelId="{21B52E0D-2880-4629-8E72-7805AAE372E3}" type="presParOf" srcId="{D2465F17-49E1-4225-90C7-0926F0EA0617}" destId="{7A2B0E83-C237-43F8-99B2-4E13A58CE5F5}" srcOrd="0" destOrd="0" presId="urn:microsoft.com/office/officeart/2005/8/layout/hierarchy3"/>
    <dgm:cxn modelId="{105EBF10-F2EB-4977-8B03-876577A4CD84}" type="presParOf" srcId="{7A2B0E83-C237-43F8-99B2-4E13A58CE5F5}" destId="{CDE03509-C0FA-415A-A028-FFEC1D6B5C2E}" srcOrd="0" destOrd="0" presId="urn:microsoft.com/office/officeart/2005/8/layout/hierarchy3"/>
    <dgm:cxn modelId="{C03EA3A7-6D37-4AEE-8ABC-BA9BAE9EE899}" type="presParOf" srcId="{7A2B0E83-C237-43F8-99B2-4E13A58CE5F5}" destId="{906C1866-3E43-48D8-B69B-C3CA033A22D4}" srcOrd="1" destOrd="0" presId="urn:microsoft.com/office/officeart/2005/8/layout/hierarchy3"/>
    <dgm:cxn modelId="{E50AB499-0A7B-4C5C-9F1A-E55C62BBE4CC}" type="presParOf" srcId="{D2465F17-49E1-4225-90C7-0926F0EA0617}" destId="{113A0934-5207-41BE-A3AE-412C86067938}" srcOrd="1" destOrd="0" presId="urn:microsoft.com/office/officeart/2005/8/layout/hierarchy3"/>
    <dgm:cxn modelId="{3CFB0BAF-22DC-4190-A63B-1646256D71AC}" type="presParOf" srcId="{113A0934-5207-41BE-A3AE-412C86067938}" destId="{632942F4-A2A8-4C4E-973E-05DC7364DB1D}" srcOrd="0" destOrd="0" presId="urn:microsoft.com/office/officeart/2005/8/layout/hierarchy3"/>
    <dgm:cxn modelId="{F6DD9A78-53F4-4758-A49C-59C9D7DD1946}" type="presParOf" srcId="{113A0934-5207-41BE-A3AE-412C86067938}" destId="{5EC90061-8AD7-491A-AD19-DF7ADC4894DB}" srcOrd="1" destOrd="0" presId="urn:microsoft.com/office/officeart/2005/8/layout/hierarchy3"/>
    <dgm:cxn modelId="{471813F6-FBDC-4398-9129-58FD9B58F314}" type="presParOf" srcId="{113A0934-5207-41BE-A3AE-412C86067938}" destId="{BA882014-9922-43B6-A9F5-B180BCD2D591}" srcOrd="2" destOrd="0" presId="urn:microsoft.com/office/officeart/2005/8/layout/hierarchy3"/>
    <dgm:cxn modelId="{C4DB435F-2EBF-48BC-9B06-AE19209F3320}" type="presParOf" srcId="{113A0934-5207-41BE-A3AE-412C86067938}" destId="{33DA97EF-0763-4E3F-912E-F8FB804462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9CEEC-AE79-46B7-B9FB-26FCCC9CB9AB}">
      <dsp:nvSpPr>
        <dsp:cNvPr id="0" name=""/>
        <dsp:cNvSpPr/>
      </dsp:nvSpPr>
      <dsp:spPr>
        <a:xfrm>
          <a:off x="0" y="0"/>
          <a:ext cx="8280920" cy="15386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80000"/>
              </a:schemeClr>
            </a:gs>
            <a:gs pos="62000">
              <a:schemeClr val="accent3">
                <a:tint val="30000"/>
                <a:satMod val="180000"/>
              </a:schemeClr>
            </a:gs>
            <a:gs pos="100000">
              <a:schemeClr val="accent3"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</a:rPr>
            <a:t>Убытки вызваны: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недостаточностью тарифа при регулировании ГКЦ РС(Я), в т. ч. по основным статьям:                                                         фонд оплаты труда; страховые взносы; накладные расходы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несвоевременностью финансирования субсидий со стороны ГКУ «Агентство субсидий» РС(Я)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5064" y="45064"/>
        <a:ext cx="8190792" cy="1448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03509-C0FA-415A-A028-FFEC1D6B5C2E}">
      <dsp:nvSpPr>
        <dsp:cNvPr id="0" name=""/>
        <dsp:cNvSpPr/>
      </dsp:nvSpPr>
      <dsp:spPr>
        <a:xfrm>
          <a:off x="1466529" y="0"/>
          <a:ext cx="5394827" cy="48480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</a:rPr>
            <a:t>Пути развития:</a:t>
          </a:r>
          <a:endParaRPr lang="ru-RU" sz="2000" u="none" kern="1200" dirty="0">
            <a:solidFill>
              <a:schemeClr val="tx1"/>
            </a:solidFill>
          </a:endParaRPr>
        </a:p>
      </dsp:txBody>
      <dsp:txXfrm>
        <a:off x="1480728" y="14199"/>
        <a:ext cx="5366429" cy="456405"/>
      </dsp:txXfrm>
    </dsp:sp>
    <dsp:sp modelId="{632942F4-A2A8-4C4E-973E-05DC7364DB1D}">
      <dsp:nvSpPr>
        <dsp:cNvPr id="0" name=""/>
        <dsp:cNvSpPr/>
      </dsp:nvSpPr>
      <dsp:spPr>
        <a:xfrm>
          <a:off x="2006011" y="484803"/>
          <a:ext cx="295595" cy="57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16"/>
              </a:lnTo>
              <a:lnTo>
                <a:pt x="295595" y="57831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90061-8AD7-491A-AD19-DF7ADC4894DB}">
      <dsp:nvSpPr>
        <dsp:cNvPr id="0" name=""/>
        <dsp:cNvSpPr/>
      </dsp:nvSpPr>
      <dsp:spPr>
        <a:xfrm>
          <a:off x="2301607" y="704103"/>
          <a:ext cx="5394994" cy="7180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0000"/>
                <a:satMod val="180000"/>
              </a:schemeClr>
            </a:gs>
            <a:gs pos="62000">
              <a:schemeClr val="dk1">
                <a:tint val="30000"/>
                <a:satMod val="180000"/>
              </a:schemeClr>
            </a:gs>
            <a:gs pos="100000">
              <a:schemeClr val="dk1"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Снижение издержек и оптимизация затрат в рамках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выполнения мероприятий по повышению эффективности</a:t>
          </a:r>
          <a:endParaRPr lang="ru-RU" sz="1400" b="1" kern="1200" dirty="0"/>
        </a:p>
      </dsp:txBody>
      <dsp:txXfrm>
        <a:off x="2322637" y="725133"/>
        <a:ext cx="5352934" cy="675974"/>
      </dsp:txXfrm>
    </dsp:sp>
    <dsp:sp modelId="{BA882014-9922-43B6-A9F5-B180BCD2D591}">
      <dsp:nvSpPr>
        <dsp:cNvPr id="0" name=""/>
        <dsp:cNvSpPr/>
      </dsp:nvSpPr>
      <dsp:spPr>
        <a:xfrm>
          <a:off x="2006011" y="484803"/>
          <a:ext cx="282198" cy="146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204"/>
              </a:lnTo>
              <a:lnTo>
                <a:pt x="282198" y="146520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A97EF-0763-4E3F-912E-F8FB8044623F}">
      <dsp:nvSpPr>
        <dsp:cNvPr id="0" name=""/>
        <dsp:cNvSpPr/>
      </dsp:nvSpPr>
      <dsp:spPr>
        <a:xfrm>
          <a:off x="2288210" y="1589957"/>
          <a:ext cx="5421789" cy="7201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0000"/>
                <a:satMod val="180000"/>
              </a:schemeClr>
            </a:gs>
            <a:gs pos="62000">
              <a:schemeClr val="dk1">
                <a:tint val="30000"/>
                <a:satMod val="180000"/>
              </a:schemeClr>
            </a:gs>
            <a:gs pos="100000">
              <a:schemeClr val="dk1"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Планомерный опережающий рост тарифов в период 2016-2018г.г.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целях достаточности и выхода на безубыточный уровень в 2019г.</a:t>
          </a:r>
          <a:endParaRPr lang="ru-RU" sz="1400" b="1" kern="1200" dirty="0"/>
        </a:p>
      </dsp:txBody>
      <dsp:txXfrm>
        <a:off x="2309301" y="1611048"/>
        <a:ext cx="5379607" cy="67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E8E3-5E74-4FB3-85C4-E8DE8F1AC2FA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1838-EE73-4855-B68A-081DB711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A2CE-51AA-45C6-A0E3-3D197194BAF4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5ADD-8272-467A-BE30-975CB06B9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891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1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1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1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1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1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4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4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4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ООО "ПТВС"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5ADD-8272-467A-BE30-975CB06B97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4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D:\! Заказчики АКТУАЛЬНО\! Алмазы\10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0" y="-10800"/>
            <a:ext cx="9161275" cy="68724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285720" y="214290"/>
            <a:ext cx="342902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3643338" cy="1285884"/>
          </a:xfrm>
        </p:spPr>
        <p:txBody>
          <a:bodyPr anchor="t">
            <a:normAutofit/>
          </a:bodyPr>
          <a:lstStyle>
            <a:lvl1pPr algn="l">
              <a:lnSpc>
                <a:spcPts val="3100"/>
              </a:lnSpc>
              <a:defRPr sz="2500" b="1" spc="-2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7" y="-66696"/>
            <a:ext cx="1609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встав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 descr="D:\! Заказчики АКТУАЛЬНО\! Алмазы\11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0" y="-10800"/>
            <a:ext cx="9161276" cy="6872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323528" y="260648"/>
            <a:ext cx="41764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4" y="116632"/>
            <a:ext cx="1609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5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вставк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 descr="D:\! Заказчики АКТУАЛЬНО\! Алмазы\13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 t="25105"/>
          <a:stretch>
            <a:fillRect/>
          </a:stretch>
        </p:blipFill>
        <p:spPr bwMode="auto">
          <a:xfrm>
            <a:off x="-10800" y="1714488"/>
            <a:ext cx="9161275" cy="514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89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F4D-9AA9-4369-AE81-2BCC34F965DE}" type="slidenum">
              <a:rPr lang="ru-RU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7504" y="116632"/>
            <a:ext cx="30963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958"/>
            <a:ext cx="1609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8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F4D-9AA9-4369-AE81-2BCC34F965DE}" type="slidenum">
              <a:rPr lang="ru-RU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14678" y="71414"/>
            <a:ext cx="592935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8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F4D-9AA9-4369-AE81-2BCC34F965DE}" type="slidenum">
              <a:rPr lang="ru-RU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6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3214678" y="71414"/>
            <a:ext cx="5929322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олилиния 3"/>
          <p:cNvSpPr/>
          <p:nvPr userDrawn="1"/>
        </p:nvSpPr>
        <p:spPr>
          <a:xfrm>
            <a:off x="3357554" y="214290"/>
            <a:ext cx="5786446" cy="612000"/>
          </a:xfrm>
          <a:custGeom>
            <a:avLst/>
            <a:gdLst>
              <a:gd name="connsiteX0" fmla="*/ 0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0 w 5786446"/>
              <a:gd name="connsiteY4" fmla="*/ 0 h 428628"/>
              <a:gd name="connsiteX0" fmla="*/ 214282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214282 w 5786446"/>
              <a:gd name="connsiteY4" fmla="*/ 0 h 428628"/>
              <a:gd name="connsiteX0" fmla="*/ 214282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214282 w 5786446"/>
              <a:gd name="connsiteY4" fmla="*/ 0 h 428628"/>
              <a:gd name="connsiteX0" fmla="*/ 357126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357126 w 5786446"/>
              <a:gd name="connsiteY4" fmla="*/ 0 h 428628"/>
              <a:gd name="connsiteX0" fmla="*/ 214218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214218 w 5786446"/>
              <a:gd name="connsiteY4" fmla="*/ 0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446" h="428628">
                <a:moveTo>
                  <a:pt x="214218" y="0"/>
                </a:moveTo>
                <a:lnTo>
                  <a:pt x="5786446" y="0"/>
                </a:lnTo>
                <a:lnTo>
                  <a:pt x="5786446" y="428628"/>
                </a:lnTo>
                <a:lnTo>
                  <a:pt x="0" y="428628"/>
                </a:lnTo>
                <a:lnTo>
                  <a:pt x="214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348" y="214290"/>
            <a:ext cx="5114932" cy="642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F4D-9AA9-4369-AE81-2BCC34F965DE}" type="slidenum">
              <a:rPr lang="ru-RU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F4D-9AA9-4369-AE81-2BCC34F965DE}" type="slidenum">
              <a:rPr lang="ru-RU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214678" y="71414"/>
            <a:ext cx="592935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5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3357554" y="214290"/>
            <a:ext cx="5786446" cy="414000"/>
          </a:xfrm>
          <a:custGeom>
            <a:avLst/>
            <a:gdLst>
              <a:gd name="connsiteX0" fmla="*/ 0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0 w 5786446"/>
              <a:gd name="connsiteY4" fmla="*/ 0 h 428628"/>
              <a:gd name="connsiteX0" fmla="*/ 214282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214282 w 5786446"/>
              <a:gd name="connsiteY4" fmla="*/ 0 h 428628"/>
              <a:gd name="connsiteX0" fmla="*/ 214282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214282 w 5786446"/>
              <a:gd name="connsiteY4" fmla="*/ 0 h 428628"/>
              <a:gd name="connsiteX0" fmla="*/ 357126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357126 w 5786446"/>
              <a:gd name="connsiteY4" fmla="*/ 0 h 428628"/>
              <a:gd name="connsiteX0" fmla="*/ 214218 w 5786446"/>
              <a:gd name="connsiteY0" fmla="*/ 0 h 428628"/>
              <a:gd name="connsiteX1" fmla="*/ 5786446 w 5786446"/>
              <a:gd name="connsiteY1" fmla="*/ 0 h 428628"/>
              <a:gd name="connsiteX2" fmla="*/ 5786446 w 5786446"/>
              <a:gd name="connsiteY2" fmla="*/ 428628 h 428628"/>
              <a:gd name="connsiteX3" fmla="*/ 0 w 5786446"/>
              <a:gd name="connsiteY3" fmla="*/ 428628 h 428628"/>
              <a:gd name="connsiteX4" fmla="*/ 214218 w 5786446"/>
              <a:gd name="connsiteY4" fmla="*/ 0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446" h="428628">
                <a:moveTo>
                  <a:pt x="214218" y="0"/>
                </a:moveTo>
                <a:lnTo>
                  <a:pt x="5786446" y="0"/>
                </a:lnTo>
                <a:lnTo>
                  <a:pt x="5786446" y="428628"/>
                </a:lnTo>
                <a:lnTo>
                  <a:pt x="0" y="428628"/>
                </a:lnTo>
                <a:lnTo>
                  <a:pt x="214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348" y="214290"/>
            <a:ext cx="5114932" cy="41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000" y="6336000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BF4D-9AA9-4369-AE81-2BCC34F965DE}" type="slidenum">
              <a:rPr lang="ru-RU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8" name="Picture 2" descr="D:\! Заказчики АКТУАЛЬНО\! Алмазы\10 копия.png"/>
          <p:cNvPicPr>
            <a:picLocks noChangeAspect="1" noChangeArrowheads="1"/>
          </p:cNvPicPr>
          <p:nvPr/>
        </p:nvPicPr>
        <p:blipFill>
          <a:blip r:embed="rId10" cstate="print"/>
          <a:srcRect l="4796" t="3275" r="59334" b="88409"/>
          <a:stretch>
            <a:fillRect/>
          </a:stretch>
        </p:blipFill>
        <p:spPr bwMode="auto">
          <a:xfrm>
            <a:off x="396000" y="144000"/>
            <a:ext cx="2747240" cy="477781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57158" y="6336000"/>
            <a:ext cx="2843210" cy="400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Clr>
                <a:srgbClr val="147FC9"/>
              </a:buClr>
              <a:buFont typeface="Arial" pitchFamily="34" charset="0"/>
              <a:buNone/>
              <a:defRPr/>
            </a:pPr>
            <a:r>
              <a:rPr lang="en-US" sz="1500" i="0" dirty="0" smtClean="0">
                <a:solidFill>
                  <a:srgbClr val="838485"/>
                </a:solidFill>
              </a:rPr>
              <a:t>www.alrosa.ru</a:t>
            </a:r>
            <a:endParaRPr lang="ru-RU" sz="1500" i="0" dirty="0" smtClean="0">
              <a:solidFill>
                <a:srgbClr val="838485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262000" y="6336000"/>
            <a:ext cx="271442" cy="400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Clr>
                <a:srgbClr val="147FC9"/>
              </a:buClr>
              <a:buFont typeface="Arial" pitchFamily="34" charset="0"/>
              <a:buNone/>
              <a:defRPr/>
            </a:pPr>
            <a:r>
              <a:rPr lang="en-US" sz="1500" i="0" dirty="0" smtClean="0">
                <a:solidFill>
                  <a:srgbClr val="838485"/>
                </a:solidFill>
              </a:rPr>
              <a:t>/</a:t>
            </a:r>
            <a:endParaRPr lang="ru-RU" sz="1500" i="0" dirty="0" smtClean="0">
              <a:solidFill>
                <a:srgbClr val="838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65212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коммунального комплекса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1"/>
            <a:ext cx="4896544" cy="1944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900" b="1" dirty="0" smtClean="0">
                <a:solidFill>
                  <a:srgbClr val="343333"/>
                </a:solidFill>
              </a:rPr>
              <a:t>Производство и реализация коммунальных ресурсов потребителям на территории </a:t>
            </a:r>
            <a:r>
              <a:rPr lang="ru-RU" sz="1900" b="1" dirty="0" err="1" smtClean="0">
                <a:solidFill>
                  <a:srgbClr val="343333"/>
                </a:solidFill>
              </a:rPr>
              <a:t>Мирнинского</a:t>
            </a:r>
            <a:r>
              <a:rPr lang="ru-RU" sz="1900" b="1" dirty="0" smtClean="0">
                <a:solidFill>
                  <a:srgbClr val="343333"/>
                </a:solidFill>
              </a:rPr>
              <a:t> района осуществляется </a:t>
            </a:r>
          </a:p>
          <a:p>
            <a:pPr lvl="0"/>
            <a:r>
              <a:rPr lang="ru-RU" sz="1900" b="1" dirty="0" smtClean="0">
                <a:solidFill>
                  <a:srgbClr val="343333"/>
                </a:solidFill>
              </a:rPr>
              <a:t>ООО «Предприятие тепло-водоснабжения»                  г</a:t>
            </a:r>
            <a:r>
              <a:rPr lang="ru-RU" sz="1900" b="1" dirty="0">
                <a:solidFill>
                  <a:srgbClr val="343333"/>
                </a:solidFill>
              </a:rPr>
              <a:t>. Мирный и входящими в </a:t>
            </a:r>
            <a:r>
              <a:rPr lang="ru-RU" sz="1900" b="1" dirty="0" smtClean="0">
                <a:solidFill>
                  <a:srgbClr val="343333"/>
                </a:solidFill>
              </a:rPr>
              <a:t>его состав </a:t>
            </a:r>
          </a:p>
          <a:p>
            <a:pPr lvl="0"/>
            <a:r>
              <a:rPr lang="ru-RU" sz="1900" b="1" dirty="0" err="1" smtClean="0">
                <a:solidFill>
                  <a:srgbClr val="343333"/>
                </a:solidFill>
              </a:rPr>
              <a:t>Айхальским</a:t>
            </a:r>
            <a:r>
              <a:rPr lang="ru-RU" sz="1900" b="1" dirty="0" smtClean="0">
                <a:solidFill>
                  <a:srgbClr val="343333"/>
                </a:solidFill>
              </a:rPr>
              <a:t> и </a:t>
            </a:r>
            <a:r>
              <a:rPr lang="ru-RU" sz="1900" b="1" dirty="0" err="1">
                <a:solidFill>
                  <a:srgbClr val="343333"/>
                </a:solidFill>
              </a:rPr>
              <a:t>Удачнинским</a:t>
            </a:r>
            <a:r>
              <a:rPr lang="ru-RU" sz="1900" b="1" dirty="0">
                <a:solidFill>
                  <a:srgbClr val="343333"/>
                </a:solidFill>
              </a:rPr>
              <a:t> </a:t>
            </a:r>
            <a:r>
              <a:rPr lang="ru-RU" sz="1900" b="1" dirty="0" smtClean="0">
                <a:solidFill>
                  <a:srgbClr val="343333"/>
                </a:solidFill>
              </a:rPr>
              <a:t>отделениями</a:t>
            </a:r>
            <a:endParaRPr lang="ru-RU" sz="1900" b="1" dirty="0">
              <a:solidFill>
                <a:srgbClr val="343333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196753"/>
            <a:ext cx="2889867" cy="19442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3933056"/>
            <a:ext cx="2016224" cy="2376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r>
              <a:rPr lang="ru-RU" sz="1400" b="1" dirty="0" smtClean="0"/>
              <a:t>г. Мирный</a:t>
            </a:r>
          </a:p>
          <a:p>
            <a:pPr marL="285750" indent="-285750" algn="r">
              <a:buFontTx/>
              <a:buChar char="-"/>
            </a:pPr>
            <a:r>
              <a:rPr lang="ru-RU" sz="1400" b="1" i="1" dirty="0" smtClean="0"/>
              <a:t>п. Алмазный</a:t>
            </a:r>
          </a:p>
          <a:p>
            <a:pPr marL="285750" indent="-285750" algn="r">
              <a:buFontTx/>
              <a:buChar char="-"/>
            </a:pPr>
            <a:r>
              <a:rPr lang="ru-RU" sz="1400" b="1" i="1" dirty="0" smtClean="0"/>
              <a:t>п. Заря</a:t>
            </a:r>
          </a:p>
          <a:p>
            <a:pPr marL="285750" indent="-285750" algn="r">
              <a:buFontTx/>
              <a:buChar char="-"/>
            </a:pPr>
            <a:r>
              <a:rPr lang="ru-RU" sz="1400" b="1" i="1" dirty="0" smtClean="0"/>
              <a:t>с. Арылах</a:t>
            </a:r>
          </a:p>
          <a:p>
            <a:pPr marL="285750" indent="-285750" algn="r">
              <a:buFontTx/>
              <a:buChar char="-"/>
            </a:pPr>
            <a:r>
              <a:rPr lang="ru-RU" sz="1400" b="1" i="1" dirty="0" smtClean="0"/>
              <a:t>с. </a:t>
            </a:r>
            <a:r>
              <a:rPr lang="ru-RU" sz="1400" b="1" i="1" dirty="0" err="1" smtClean="0"/>
              <a:t>Тас-Юрях</a:t>
            </a:r>
            <a:endParaRPr lang="ru-RU" sz="1400" b="1" i="1" dirty="0" smtClean="0"/>
          </a:p>
          <a:p>
            <a:pPr marL="285750" indent="-285750" algn="r">
              <a:buFontTx/>
              <a:buChar char="-"/>
            </a:pPr>
            <a:r>
              <a:rPr lang="ru-RU" sz="1400" b="1" i="1" dirty="0" smtClean="0"/>
              <a:t>с. </a:t>
            </a:r>
            <a:r>
              <a:rPr lang="ru-RU" sz="1400" b="1" i="1" dirty="0" err="1" smtClean="0"/>
              <a:t>Сюльдюкар</a:t>
            </a:r>
            <a:endParaRPr lang="ru-RU" sz="1400" b="1" i="1" dirty="0" smtClean="0"/>
          </a:p>
          <a:p>
            <a:pPr algn="r"/>
            <a:endParaRPr lang="ru-RU" sz="1400" b="1" i="1" dirty="0" smtClean="0"/>
          </a:p>
          <a:p>
            <a:r>
              <a:rPr lang="ru-RU" sz="1400" b="1" dirty="0" smtClean="0"/>
              <a:t>п. </a:t>
            </a:r>
            <a:r>
              <a:rPr lang="ru-RU" sz="1400" b="1" dirty="0" err="1" smtClean="0"/>
              <a:t>Айхал</a:t>
            </a:r>
            <a:endParaRPr lang="ru-RU" sz="1400" b="1" dirty="0" smtClean="0"/>
          </a:p>
          <a:p>
            <a:r>
              <a:rPr lang="ru-RU" sz="1400" b="1" dirty="0" smtClean="0"/>
              <a:t>г. Удачный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3314" y="3933056"/>
            <a:ext cx="2620814" cy="23762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/>
              <a:t>Теплоснабжение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/>
              <a:t>Горячее водоснабжение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/>
              <a:t>Холодное водоснабжение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/>
              <a:t>Техническая вода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/>
              <a:t>Водоотведение</a:t>
            </a:r>
            <a:endParaRPr lang="ru-RU" sz="1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5" y="3933056"/>
            <a:ext cx="2097779" cy="2376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Население</a:t>
            </a:r>
          </a:p>
          <a:p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Структурные подразделения АК «АЛРОСА» </a:t>
            </a:r>
          </a:p>
          <a:p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Сторонние организации</a:t>
            </a:r>
            <a:endParaRPr lang="ru-RU" sz="16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339752" y="4770860"/>
            <a:ext cx="763562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24129" y="4770860"/>
            <a:ext cx="792086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5737" y="3356992"/>
            <a:ext cx="4320478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Реализация коммунальных услуг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381328"/>
            <a:ext cx="1368152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67751037"/>
              </p:ext>
            </p:extLst>
          </p:nvPr>
        </p:nvGraphicFramePr>
        <p:xfrm>
          <a:off x="611560" y="5373216"/>
          <a:ext cx="82809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65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patrindm\Desktop\Вода\Водовод\IMG_1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808312" cy="2592288"/>
          </a:xfrm>
          <a:prstGeom prst="rect">
            <a:avLst/>
          </a:prstGeom>
          <a:ln>
            <a:solidFill>
              <a:srgbClr val="34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65212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коммунального комплекса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84976" cy="28083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500" b="1" dirty="0" smtClean="0">
              <a:solidFill>
                <a:srgbClr val="343333"/>
              </a:solidFill>
            </a:endParaRPr>
          </a:p>
          <a:p>
            <a:pPr lvl="0"/>
            <a:r>
              <a:rPr lang="ru-RU" sz="1500" b="1" dirty="0" smtClean="0">
                <a:solidFill>
                  <a:srgbClr val="343333"/>
                </a:solidFill>
              </a:rPr>
              <a:t>Уставный капитал ООО «ПТВС» составляет 6 970,4 млн. руб. В составе уставного капитала –         движимое и недвижимое имущество, переданное Учредителем АК «АЛРОСА» (ПАО) для осуществления производство-хозяйственной деятельности ООО «ПТВС».  </a:t>
            </a:r>
          </a:p>
          <a:p>
            <a:pPr lvl="0"/>
            <a:endParaRPr lang="ru-RU" sz="1500" b="1" dirty="0" smtClean="0">
              <a:solidFill>
                <a:srgbClr val="343333"/>
              </a:solidFill>
            </a:endParaRPr>
          </a:p>
          <a:p>
            <a:pPr lvl="0"/>
            <a:r>
              <a:rPr lang="ru-RU" sz="1500" b="1" dirty="0" smtClean="0">
                <a:solidFill>
                  <a:srgbClr val="343333"/>
                </a:solidFill>
              </a:rPr>
              <a:t>Всего количество собственных основных средств, находящихся на балансе предприятия, составляет  </a:t>
            </a:r>
          </a:p>
          <a:p>
            <a:pPr lvl="0"/>
            <a:r>
              <a:rPr lang="ru-RU" sz="1500" b="1" dirty="0" smtClean="0">
                <a:solidFill>
                  <a:srgbClr val="343333"/>
                </a:solidFill>
              </a:rPr>
              <a:t>5 180 ед., в т. ч.  </a:t>
            </a:r>
            <a:r>
              <a:rPr lang="ru-RU" sz="1500" b="1" dirty="0">
                <a:solidFill>
                  <a:srgbClr val="343333"/>
                </a:solidFill>
              </a:rPr>
              <a:t>з</a:t>
            </a:r>
            <a:r>
              <a:rPr lang="ru-RU" sz="1500" b="1" dirty="0" smtClean="0">
                <a:solidFill>
                  <a:srgbClr val="343333"/>
                </a:solidFill>
              </a:rPr>
              <a:t>дания, сооружения, земельные участки, оборудование, транспортные средства, общей балансовой стоимостью  7 098,4 млн. руб. Также предприятие использует в своей деятельности арендованные у муниципальных образований и АК «АЛРОСА» (ПАО) основные средства. </a:t>
            </a:r>
          </a:p>
          <a:p>
            <a:pPr lvl="0"/>
            <a:endParaRPr lang="ru-RU" sz="1500" b="1" dirty="0" smtClean="0">
              <a:solidFill>
                <a:srgbClr val="343333"/>
              </a:solidFill>
            </a:endParaRPr>
          </a:p>
          <a:p>
            <a:pPr lvl="0"/>
            <a:r>
              <a:rPr lang="ru-RU" sz="1500" b="1" dirty="0" smtClean="0">
                <a:solidFill>
                  <a:srgbClr val="343333"/>
                </a:solidFill>
              </a:rPr>
              <a:t>Объекты основных средств, задействованные в технологическом процессе производства, передачи и распределения тепловой энергии, водоснабжения и водоотведения, обеспечивают  необходимыми ресурсами практически весь жилой фонд и промышленные предприятия</a:t>
            </a:r>
            <a:r>
              <a:rPr lang="ru-RU" sz="1500" b="1" dirty="0">
                <a:solidFill>
                  <a:srgbClr val="343333"/>
                </a:solidFill>
              </a:rPr>
              <a:t> </a:t>
            </a:r>
            <a:r>
              <a:rPr lang="ru-RU" sz="1500" b="1" dirty="0" smtClean="0">
                <a:solidFill>
                  <a:srgbClr val="343333"/>
                </a:solidFill>
              </a:rPr>
              <a:t>поселений. </a:t>
            </a:r>
          </a:p>
          <a:p>
            <a:pPr lvl="0"/>
            <a:r>
              <a:rPr lang="ru-RU" sz="1500" b="1" dirty="0" smtClean="0">
                <a:solidFill>
                  <a:srgbClr val="343333"/>
                </a:solidFill>
              </a:rPr>
              <a:t> </a:t>
            </a:r>
            <a:endParaRPr lang="ru-RU" sz="1500" b="1" dirty="0">
              <a:solidFill>
                <a:srgbClr val="34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381328"/>
            <a:ext cx="1368152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005064"/>
            <a:ext cx="2969173" cy="2619910"/>
          </a:xfrm>
          <a:prstGeom prst="rect">
            <a:avLst/>
          </a:prstGeom>
          <a:ln>
            <a:solidFill>
              <a:srgbClr val="34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G:\СморгуленкоЛВ\Desktop\Новая папка\Авангардная\IMG_20150122_1440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69"/>
          <a:stretch/>
        </p:blipFill>
        <p:spPr bwMode="auto">
          <a:xfrm>
            <a:off x="251521" y="4005064"/>
            <a:ext cx="2808312" cy="2592288"/>
          </a:xfrm>
          <a:prstGeom prst="rect">
            <a:avLst/>
          </a:prstGeom>
          <a:noFill/>
          <a:ln>
            <a:solidFill>
              <a:srgbClr val="34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3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65212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коммунального комплекса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381328"/>
            <a:ext cx="1368152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O:\ПРЕЗЕНТАЦИИ\Мирный\ОГМ Презинтация для Департамента ЭФиМВ МЖКХиЭ РС Я\Котельные Мирного\СВК фото\2015-01-23-3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105942" cy="46153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2987" y="836712"/>
            <a:ext cx="9179534" cy="18158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Системы теплоснабжения населенных пунктов построены по централизованному принципу.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Схемы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теплоснабжения -  закрытые, с температурным режимом согласно утвержденным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графикам.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передачи тепловой энергии в систему отопления потребителей используются тепловые пункты. Сети теплоснабжения проложены в городских коллекторах 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надземным способом на трассах.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 объектах теплоснабжения используется автоматизированная система управления технологическими процессами, основанная на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современном оборудовании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484" y="4653136"/>
            <a:ext cx="4483193" cy="9459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г. Удачный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теплоснабжение осуществляют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4 </a:t>
            </a:r>
            <a:r>
              <a:rPr lang="ru-RU" sz="1500" b="1" i="1" dirty="0" err="1" smtClean="0">
                <a:solidFill>
                  <a:schemeClr val="tx1"/>
                </a:solidFill>
              </a:rPr>
              <a:t>электрокотельных</a:t>
            </a:r>
            <a:r>
              <a:rPr lang="ru-RU" sz="1500" b="1" i="1" dirty="0" smtClean="0">
                <a:solidFill>
                  <a:schemeClr val="tx1"/>
                </a:solidFill>
              </a:rPr>
              <a:t> суммарной мощностью  245 Гкал/час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484" y="5661248"/>
            <a:ext cx="4483193" cy="10869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п</a:t>
            </a:r>
            <a:r>
              <a:rPr lang="ru-RU" sz="1500" b="1" dirty="0">
                <a:solidFill>
                  <a:schemeClr val="tx1"/>
                </a:solidFill>
              </a:rPr>
              <a:t>. </a:t>
            </a:r>
            <a:r>
              <a:rPr lang="ru-RU" sz="1500" b="1" dirty="0" err="1">
                <a:solidFill>
                  <a:schemeClr val="tx1"/>
                </a:solidFill>
              </a:rPr>
              <a:t>Айхал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теплоснабжение обеспечивают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4 котельных (газовые, </a:t>
            </a:r>
            <a:r>
              <a:rPr lang="ru-RU" sz="1500" b="1" i="1" dirty="0" err="1" smtClean="0">
                <a:solidFill>
                  <a:schemeClr val="tx1"/>
                </a:solidFill>
              </a:rPr>
              <a:t>электрокотельная</a:t>
            </a:r>
            <a:r>
              <a:rPr lang="ru-RU" sz="1500" b="1" i="1" dirty="0" smtClean="0">
                <a:solidFill>
                  <a:schemeClr val="tx1"/>
                </a:solidFill>
              </a:rPr>
              <a:t> и котельная на жидком топливе) суммарной </a:t>
            </a:r>
            <a:r>
              <a:rPr lang="ru-RU" sz="1500" b="1" i="1" dirty="0">
                <a:solidFill>
                  <a:schemeClr val="tx1"/>
                </a:solidFill>
              </a:rPr>
              <a:t>мощностью </a:t>
            </a:r>
            <a:r>
              <a:rPr lang="ru-RU" sz="1500" b="1" i="1" dirty="0" smtClean="0">
                <a:solidFill>
                  <a:schemeClr val="tx1"/>
                </a:solidFill>
              </a:rPr>
              <a:t>170 Гкал/час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652594"/>
            <a:ext cx="4480166" cy="8803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dirty="0" smtClean="0">
                <a:solidFill>
                  <a:schemeClr val="tx1"/>
                </a:solidFill>
              </a:rPr>
              <a:t>г</a:t>
            </a:r>
            <a:r>
              <a:rPr lang="ru-RU" sz="1500" b="1" dirty="0">
                <a:solidFill>
                  <a:schemeClr val="tx1"/>
                </a:solidFill>
              </a:rPr>
              <a:t>. Мирный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теплоснабжение осуществляют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2  газовых котельных суммарной </a:t>
            </a:r>
            <a:r>
              <a:rPr lang="ru-RU" sz="1500" b="1" i="1" dirty="0">
                <a:solidFill>
                  <a:schemeClr val="tx1"/>
                </a:solidFill>
              </a:rPr>
              <a:t>мощностью  </a:t>
            </a:r>
            <a:r>
              <a:rPr lang="ru-RU" sz="1500" b="1" i="1" dirty="0" smtClean="0">
                <a:solidFill>
                  <a:schemeClr val="tx1"/>
                </a:solidFill>
              </a:rPr>
              <a:t>520 Гкал/час  </a:t>
            </a:r>
          </a:p>
          <a:p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588" y="3645024"/>
            <a:ext cx="4480166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i="1" dirty="0" smtClean="0">
                <a:solidFill>
                  <a:schemeClr val="tx1"/>
                </a:solidFill>
              </a:rPr>
              <a:t>Теплоснабжение населенных пунктов Заря, Алмазный, Арылах, </a:t>
            </a:r>
            <a:r>
              <a:rPr lang="ru-RU" sz="1500" b="1" i="1" dirty="0" err="1" smtClean="0">
                <a:solidFill>
                  <a:schemeClr val="tx1"/>
                </a:solidFill>
              </a:rPr>
              <a:t>Сюльдюкар</a:t>
            </a:r>
            <a:r>
              <a:rPr lang="ru-RU" sz="1500" b="1" i="1" dirty="0" smtClean="0">
                <a:solidFill>
                  <a:schemeClr val="tx1"/>
                </a:solidFill>
              </a:rPr>
              <a:t>, </a:t>
            </a:r>
            <a:r>
              <a:rPr lang="ru-RU" sz="1500" b="1" i="1" dirty="0" err="1" smtClean="0">
                <a:solidFill>
                  <a:schemeClr val="tx1"/>
                </a:solidFill>
              </a:rPr>
              <a:t>Тас-Юрях</a:t>
            </a:r>
            <a:r>
              <a:rPr lang="ru-RU" sz="1500" b="1" i="1" dirty="0" smtClean="0">
                <a:solidFill>
                  <a:schemeClr val="tx1"/>
                </a:solidFill>
              </a:rPr>
              <a:t> обеспечивают котельные общей суммарной  мощностью 73 Гкал/час</a:t>
            </a:r>
            <a:endParaRPr lang="ru-RU" sz="15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65212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коммунального комплекса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381328"/>
            <a:ext cx="1368152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987" y="836712"/>
            <a:ext cx="9179534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одоснабжение населенных пунктов основывается на ресурсах поверхностных вод. Забор воды осуществляется из водохранилищ. Комплекс водопроводно-очистных сооружений обеспечивает потребность в технической воде и очистку воды до качества питьевой, соответствующего требованиям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СанПин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и подачу ее потребителям. Построенные современные водоочистные станции предусматривают несколько ступеней очистки, что исключает загрязнение трубопроводов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497" y="2190403"/>
            <a:ext cx="5536629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г</a:t>
            </a:r>
            <a:r>
              <a:rPr lang="ru-RU" sz="1500" b="1" dirty="0">
                <a:solidFill>
                  <a:schemeClr val="tx1"/>
                </a:solidFill>
              </a:rPr>
              <a:t>. Мирный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- производительность забора воды до 40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- производственная мощность очистных сооружений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30 тыс. м3/</a:t>
            </a:r>
            <a:r>
              <a:rPr lang="ru-RU" sz="1500" b="1" i="1" dirty="0" err="1" smtClean="0">
                <a:solidFill>
                  <a:schemeClr val="tx1"/>
                </a:solidFill>
              </a:rPr>
              <a:t>сут</a:t>
            </a:r>
            <a:r>
              <a:rPr lang="ru-RU" sz="1500" b="1" i="1" dirty="0" smtClean="0">
                <a:solidFill>
                  <a:schemeClr val="tx1"/>
                </a:solidFill>
              </a:rPr>
              <a:t>. 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8497" y="4420715"/>
            <a:ext cx="5547643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г. Удачный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- производительность забора </a:t>
            </a:r>
            <a:r>
              <a:rPr lang="ru-RU" sz="1500" b="1" i="1" dirty="0">
                <a:solidFill>
                  <a:schemeClr val="tx1"/>
                </a:solidFill>
              </a:rPr>
              <a:t>воды </a:t>
            </a:r>
            <a:r>
              <a:rPr lang="ru-RU" sz="1500" b="1" i="1" dirty="0" smtClean="0">
                <a:solidFill>
                  <a:schemeClr val="tx1"/>
                </a:solidFill>
              </a:rPr>
              <a:t>до 24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- производственная мощность очистных </a:t>
            </a:r>
            <a:r>
              <a:rPr lang="ru-RU" sz="1500" b="1" i="1" dirty="0">
                <a:solidFill>
                  <a:schemeClr val="tx1"/>
                </a:solidFill>
              </a:rPr>
              <a:t>сооружений </a:t>
            </a:r>
          </a:p>
          <a:p>
            <a:r>
              <a:rPr lang="ru-RU" sz="1500" b="1" i="1" dirty="0">
                <a:solidFill>
                  <a:schemeClr val="tx1"/>
                </a:solidFill>
              </a:rPr>
              <a:t>16 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484" y="5661248"/>
            <a:ext cx="5547643" cy="10869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п</a:t>
            </a:r>
            <a:r>
              <a:rPr lang="ru-RU" sz="1500" b="1" dirty="0">
                <a:solidFill>
                  <a:schemeClr val="tx1"/>
                </a:solidFill>
              </a:rPr>
              <a:t>. </a:t>
            </a:r>
            <a:r>
              <a:rPr lang="ru-RU" sz="1500" b="1" dirty="0" err="1">
                <a:solidFill>
                  <a:schemeClr val="tx1"/>
                </a:solidFill>
              </a:rPr>
              <a:t>Айхал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i="1" dirty="0">
                <a:solidFill>
                  <a:schemeClr val="tx1"/>
                </a:solidFill>
              </a:rPr>
              <a:t>- производительность </a:t>
            </a:r>
            <a:r>
              <a:rPr lang="ru-RU" sz="1500" b="1" i="1" dirty="0" smtClean="0">
                <a:solidFill>
                  <a:schemeClr val="tx1"/>
                </a:solidFill>
              </a:rPr>
              <a:t>забора </a:t>
            </a:r>
            <a:r>
              <a:rPr lang="ru-RU" sz="1500" b="1" i="1" dirty="0">
                <a:solidFill>
                  <a:schemeClr val="tx1"/>
                </a:solidFill>
              </a:rPr>
              <a:t>воды </a:t>
            </a:r>
            <a:r>
              <a:rPr lang="ru-RU" sz="1500" b="1" i="1" dirty="0" smtClean="0">
                <a:solidFill>
                  <a:schemeClr val="tx1"/>
                </a:solidFill>
              </a:rPr>
              <a:t>до 30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  <a:p>
            <a:r>
              <a:rPr lang="ru-RU" sz="1500" b="1" dirty="0" smtClean="0">
                <a:solidFill>
                  <a:schemeClr val="tx1"/>
                </a:solidFill>
              </a:rPr>
              <a:t>- п</a:t>
            </a:r>
            <a:r>
              <a:rPr lang="ru-RU" sz="1500" b="1" i="1" dirty="0" smtClean="0">
                <a:solidFill>
                  <a:schemeClr val="tx1"/>
                </a:solidFill>
              </a:rPr>
              <a:t>роизводственная мощность очистных </a:t>
            </a:r>
            <a:r>
              <a:rPr lang="ru-RU" sz="1500" b="1" i="1" dirty="0">
                <a:solidFill>
                  <a:schemeClr val="tx1"/>
                </a:solidFill>
              </a:rPr>
              <a:t>сооружений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20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437111"/>
            <a:ext cx="3240360" cy="234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79511" y="3433914"/>
            <a:ext cx="5536630" cy="8591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i="1" dirty="0" smtClean="0">
                <a:solidFill>
                  <a:schemeClr val="tx1"/>
                </a:solidFill>
              </a:rPr>
              <a:t>Водоснабжение населенных пунктов Заря, Алмазный, Арылах обеспечиваются производством технической воды общей мощностью сооружений  0,9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 smtClean="0">
                <a:solidFill>
                  <a:schemeClr val="tx1"/>
                </a:solidFill>
              </a:rPr>
              <a:t>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0402"/>
            <a:ext cx="3240360" cy="21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65212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коммунального комплекса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381328"/>
            <a:ext cx="1368152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987" y="836712"/>
            <a:ext cx="9179534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Тип водоотведения в </a:t>
            </a:r>
            <a:r>
              <a:rPr lang="ru-RU" sz="1600" b="1" smtClean="0">
                <a:solidFill>
                  <a:schemeClr val="tx2">
                    <a:lumMod val="50000"/>
                  </a:schemeClr>
                </a:solidFill>
              </a:rPr>
              <a:t>населенных пунктах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– централизованная система канализации. Канализационные очистные сооружения предназначены для очистки и обеззараживания бытовых и производственных сточных вод от потребителей. Технологический процесс предусматривает комбинированную, включающую механическую, биологическую и химическую очистки. С целью повышения производительности сооружений и эффективности очистки сточных вод по всем показателям до ПДК, в настоящее время проводится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реконструкция действующих объектов канализационных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чистных сооружений в п.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Айхал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и г. Удачный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996952"/>
            <a:ext cx="5536630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г</a:t>
            </a:r>
            <a:r>
              <a:rPr lang="ru-RU" sz="1500" b="1" dirty="0">
                <a:solidFill>
                  <a:schemeClr val="tx1"/>
                </a:solidFill>
              </a:rPr>
              <a:t>. Мирный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пропускная способность очистных сооружений 32 тыс. м3/</a:t>
            </a:r>
            <a:r>
              <a:rPr lang="ru-RU" sz="1500" b="1" i="1" dirty="0" err="1" smtClean="0">
                <a:solidFill>
                  <a:schemeClr val="tx1"/>
                </a:solidFill>
              </a:rPr>
              <a:t>сут</a:t>
            </a:r>
            <a:r>
              <a:rPr lang="ru-RU" sz="1500" b="1" i="1" dirty="0" smtClean="0">
                <a:solidFill>
                  <a:schemeClr val="tx1"/>
                </a:solidFill>
              </a:rPr>
              <a:t>. 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1" y="4941168"/>
            <a:ext cx="5536630" cy="808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г. Удачный </a:t>
            </a:r>
          </a:p>
          <a:p>
            <a:r>
              <a:rPr lang="ru-RU" sz="1500" b="1" i="1" dirty="0" smtClean="0">
                <a:solidFill>
                  <a:schemeClr val="tx1"/>
                </a:solidFill>
              </a:rPr>
              <a:t>пропускная способность очистных </a:t>
            </a:r>
            <a:r>
              <a:rPr lang="ru-RU" sz="1500" b="1" i="1" dirty="0">
                <a:solidFill>
                  <a:schemeClr val="tx1"/>
                </a:solidFill>
              </a:rPr>
              <a:t>сооружений </a:t>
            </a:r>
            <a:r>
              <a:rPr lang="ru-RU" sz="1500" b="1" i="1" dirty="0" smtClean="0">
                <a:solidFill>
                  <a:schemeClr val="tx1"/>
                </a:solidFill>
              </a:rPr>
              <a:t>20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484" y="5877272"/>
            <a:ext cx="5539657" cy="8709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п</a:t>
            </a:r>
            <a:r>
              <a:rPr lang="ru-RU" sz="1500" b="1" dirty="0">
                <a:solidFill>
                  <a:schemeClr val="tx1"/>
                </a:solidFill>
              </a:rPr>
              <a:t>. </a:t>
            </a:r>
            <a:r>
              <a:rPr lang="ru-RU" sz="1500" b="1" dirty="0" err="1">
                <a:solidFill>
                  <a:schemeClr val="tx1"/>
                </a:solidFill>
              </a:rPr>
              <a:t>Айхал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dirty="0" smtClean="0">
                <a:solidFill>
                  <a:schemeClr val="tx1"/>
                </a:solidFill>
              </a:rPr>
              <a:t>п</a:t>
            </a:r>
            <a:r>
              <a:rPr lang="ru-RU" sz="1500" b="1" i="1" dirty="0" smtClean="0">
                <a:solidFill>
                  <a:schemeClr val="tx1"/>
                </a:solidFill>
              </a:rPr>
              <a:t>ропускная способность очистных </a:t>
            </a:r>
            <a:r>
              <a:rPr lang="ru-RU" sz="1500" b="1" i="1" dirty="0">
                <a:solidFill>
                  <a:schemeClr val="tx1"/>
                </a:solidFill>
              </a:rPr>
              <a:t>сооружений </a:t>
            </a:r>
            <a:r>
              <a:rPr lang="ru-RU" sz="1500" b="1" i="1" dirty="0" smtClean="0">
                <a:solidFill>
                  <a:schemeClr val="tx1"/>
                </a:solidFill>
              </a:rPr>
              <a:t>17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484" y="3991124"/>
            <a:ext cx="5536630" cy="8591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i="1" dirty="0" smtClean="0">
                <a:solidFill>
                  <a:schemeClr val="tx1"/>
                </a:solidFill>
              </a:rPr>
              <a:t>Водоотведение п. Алмазный представлено канализационно-насосной станцией  производительностью 0,9 </a:t>
            </a:r>
            <a:r>
              <a:rPr lang="ru-RU" sz="1500" b="1" i="1" dirty="0">
                <a:solidFill>
                  <a:schemeClr val="tx1"/>
                </a:solidFill>
              </a:rPr>
              <a:t>тыс. м3/</a:t>
            </a:r>
            <a:r>
              <a:rPr lang="ru-RU" sz="1500" b="1" i="1" dirty="0" err="1">
                <a:solidFill>
                  <a:schemeClr val="tx1"/>
                </a:solidFill>
              </a:rPr>
              <a:t>сут</a:t>
            </a:r>
            <a:r>
              <a:rPr lang="ru-RU" sz="1500" b="1" i="1" dirty="0" smtClean="0">
                <a:solidFill>
                  <a:schemeClr val="tx1"/>
                </a:solidFill>
              </a:rPr>
              <a:t>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C:\Users\smirnovas\Desktop\бб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15978"/>
            <a:ext cx="3186167" cy="22322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C:\Users\smirnovas\Desktop\объекты\20150123_1507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 b="5273"/>
          <a:stretch/>
        </p:blipFill>
        <p:spPr bwMode="auto">
          <a:xfrm>
            <a:off x="5796136" y="2276872"/>
            <a:ext cx="3186166" cy="214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1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760640" cy="5245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Показатели деятельности ООО «ПТВС»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28083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25642"/>
              </p:ext>
            </p:extLst>
          </p:nvPr>
        </p:nvGraphicFramePr>
        <p:xfrm>
          <a:off x="457201" y="1988839"/>
          <a:ext cx="8363275" cy="4608510"/>
        </p:xfrm>
        <a:graphic>
          <a:graphicData uri="http://schemas.openxmlformats.org/drawingml/2006/table">
            <a:tbl>
              <a:tblPr/>
              <a:tblGrid>
                <a:gridCol w="1153555"/>
                <a:gridCol w="720972"/>
                <a:gridCol w="720972"/>
                <a:gridCol w="720972"/>
                <a:gridCol w="720972"/>
                <a:gridCol w="720972"/>
                <a:gridCol w="720972"/>
                <a:gridCol w="720972"/>
                <a:gridCol w="720972"/>
                <a:gridCol w="720972"/>
                <a:gridCol w="720972"/>
              </a:tblGrid>
              <a:tr h="25643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населенного пункта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Тепловая энергия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Водоснабжение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Водоотведение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питьевая вода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техническая вода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горячая вода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полугодие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</a:tr>
              <a:tr h="244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руб./Гкал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руб./Гкал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руб./м</a:t>
                      </a:r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ECD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   г. Мирный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2 414,13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2 714,44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128,75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250,04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278,01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97,65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п. Алмазный</a:t>
                      </a: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2 414,13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2 714,44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67,54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74,80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202,60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217,91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п. Заря</a:t>
                      </a: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2 414,13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2 714,44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101,69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107,97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с. </a:t>
                      </a:r>
                      <a:r>
                        <a:rPr lang="ru-RU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Сюльдюкар</a:t>
                      </a:r>
                      <a:endParaRPr lang="ru-RU" sz="1200" b="1" i="0" u="none" strike="noStrike" dirty="0">
                        <a:solidFill>
                          <a:srgbClr val="4D4D4D"/>
                        </a:solidFill>
                        <a:effectLst/>
                        <a:latin typeface="Calibri"/>
                      </a:endParaRP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2 414,13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2 714,44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с. </a:t>
                      </a:r>
                      <a:r>
                        <a:rPr lang="ru-RU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Тас-Юрях</a:t>
                      </a:r>
                      <a:endParaRPr lang="ru-RU" sz="1200" b="1" i="0" u="none" strike="noStrike" dirty="0">
                        <a:solidFill>
                          <a:srgbClr val="4D4D4D"/>
                        </a:solidFill>
                        <a:effectLst/>
                        <a:latin typeface="Calibri"/>
                      </a:endParaRP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2 414,13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2 714,44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с. Арылах</a:t>
                      </a: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10 875,45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10 959,53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49,32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п. </a:t>
                      </a:r>
                      <a:r>
                        <a:rPr lang="ru-RU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Айхал</a:t>
                      </a:r>
                      <a:endParaRPr lang="ru-RU" sz="1200" b="1" i="0" u="none" strike="noStrike" dirty="0">
                        <a:solidFill>
                          <a:srgbClr val="4D4D4D"/>
                        </a:solidFill>
                        <a:effectLst/>
                        <a:latin typeface="Calibri"/>
                      </a:endParaRP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3 202,23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3 615,24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96,99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196,63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287,62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33,49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36,05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Calibri"/>
                        </a:rPr>
                        <a:t>г. Удачный</a:t>
                      </a:r>
                    </a:p>
                  </a:txBody>
                  <a:tcPr marL="85461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10 632,43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10 876,46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89,61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95,32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19,98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650,26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668,84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41,18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F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980728"/>
            <a:ext cx="835292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43333"/>
                </a:solidFill>
              </a:rPr>
              <a:t>Реестр </a:t>
            </a:r>
          </a:p>
          <a:p>
            <a:pPr algn="ctr"/>
            <a:r>
              <a:rPr lang="ru-RU" b="1" dirty="0" smtClean="0">
                <a:solidFill>
                  <a:srgbClr val="343333"/>
                </a:solidFill>
              </a:rPr>
              <a:t>экономически обоснованных тарифов по видам деятельности ООО «ПТВС», утвержденных ГКЦ РС(Я) на 2017 год </a:t>
            </a:r>
            <a:endParaRPr lang="ru-RU" b="1" dirty="0">
              <a:solidFill>
                <a:srgbClr val="34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760640" cy="5245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Показатели деятельности ООО «ПТВС»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78525"/>
              </p:ext>
            </p:extLst>
          </p:nvPr>
        </p:nvGraphicFramePr>
        <p:xfrm>
          <a:off x="395536" y="859587"/>
          <a:ext cx="8568952" cy="5737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448272"/>
                <a:gridCol w="648072"/>
                <a:gridCol w="679805"/>
                <a:gridCol w="726182"/>
                <a:gridCol w="726182"/>
                <a:gridCol w="726182"/>
                <a:gridCol w="653564"/>
                <a:gridCol w="653564"/>
                <a:gridCol w="653564"/>
                <a:gridCol w="653565"/>
              </a:tblGrid>
              <a:tr h="270203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Тепловая энергия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Водоснабжение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Водоотведение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450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Объем полезного отпуска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т. Гкал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т. м3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1 136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1 146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13 536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14 670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7 685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8 481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Выручка от реализации, в </a:t>
                      </a:r>
                      <a:r>
                        <a:rPr lang="ru-RU" sz="1100" b="1" dirty="0" err="1" smtClean="0">
                          <a:solidFill>
                            <a:srgbClr val="343333"/>
                          </a:solidFill>
                        </a:rPr>
                        <a:t>т.ч</a:t>
                      </a:r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4 666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4 841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737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850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350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406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5 753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6 097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l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Субсидия 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</a:t>
                      </a:r>
                      <a:r>
                        <a:rPr lang="ru-RU" sz="1100" b="1" i="1" baseline="0" dirty="0" smtClean="0">
                          <a:solidFill>
                            <a:srgbClr val="343333"/>
                          </a:solidFill>
                        </a:rPr>
                        <a:t> 493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1 591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183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306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1 749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2 029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31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Себестоимость производства, в </a:t>
                      </a:r>
                      <a:r>
                        <a:rPr lang="ru-RU" sz="1100" b="1" dirty="0" err="1" smtClean="0">
                          <a:solidFill>
                            <a:srgbClr val="343333"/>
                          </a:solidFill>
                        </a:rPr>
                        <a:t>т.ч</a:t>
                      </a:r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5 400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4 595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1 221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1 231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549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593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7 170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6 419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сырье, материалы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50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100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топливо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917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818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917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818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5689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электроэнергия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2 672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2 453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180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2 856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2 702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услуги сторонних организаций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258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232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241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318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104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123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603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673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амортизация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371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293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224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211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728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591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оплата труда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616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401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240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343333"/>
                          </a:solidFill>
                        </a:rPr>
                        <a:t>226</a:t>
                      </a:r>
                      <a:endParaRPr lang="ru-RU" sz="105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129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995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756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прочие расходы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107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накладные  расходы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451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290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309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226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104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864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615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17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Прибыль / Убыток от реализации  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- 734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343333"/>
                          </a:solidFill>
                        </a:rPr>
                        <a:t> 246 *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- 484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- 381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- 199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- 187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- 1 417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- 322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50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Результат по прочим доходам и расходам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- 533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- 212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Уровень достаточности тарифов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0,86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1,05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0,64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0,80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0,95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Средняя  численность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чел.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685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671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318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315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159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167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1 162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1 153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020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Дебиторская задолженность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878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0"/>
            <a:ext cx="28083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760640" cy="5245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Показатели деятельности ООО «ПТВС»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61920"/>
              </p:ext>
            </p:extLst>
          </p:nvPr>
        </p:nvGraphicFramePr>
        <p:xfrm>
          <a:off x="395536" y="859587"/>
          <a:ext cx="8640959" cy="58097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96233"/>
                <a:gridCol w="726131"/>
                <a:gridCol w="685518"/>
                <a:gridCol w="732284"/>
                <a:gridCol w="732284"/>
                <a:gridCol w="732284"/>
                <a:gridCol w="659056"/>
                <a:gridCol w="659056"/>
                <a:gridCol w="659056"/>
                <a:gridCol w="659057"/>
              </a:tblGrid>
              <a:tr h="268249">
                <a:tc rowSpan="3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Тепловая энергия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Водоснабжение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Водоотведение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1 квартал 2017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3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отчет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Объем полезного отпуска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т. Гкал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т. м3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476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470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3 857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3 537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2095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343333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1920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24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Выручка от реализации, в </a:t>
                      </a:r>
                      <a:r>
                        <a:rPr lang="ru-RU" sz="1100" b="1" dirty="0" err="1" smtClean="0">
                          <a:solidFill>
                            <a:srgbClr val="343333"/>
                          </a:solidFill>
                        </a:rPr>
                        <a:t>т.ч</a:t>
                      </a:r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rgbClr val="343333"/>
                          </a:solidFill>
                        </a:rPr>
                        <a:t> 628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1 410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208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142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96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rgbClr val="343333"/>
                          </a:solidFill>
                        </a:rPr>
                        <a:t> 932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1 621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8249">
                <a:tc>
                  <a:txBody>
                    <a:bodyPr/>
                    <a:lstStyle/>
                    <a:p>
                      <a:pPr algn="l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Субсидия 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393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150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501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178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Себестоимость производства, в </a:t>
                      </a:r>
                      <a:r>
                        <a:rPr lang="ru-RU" sz="1100" b="1" dirty="0" err="1" smtClean="0">
                          <a:solidFill>
                            <a:srgbClr val="343333"/>
                          </a:solidFill>
                        </a:rPr>
                        <a:t>т.ч</a:t>
                      </a:r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1 675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1 582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282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230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139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108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2</a:t>
                      </a:r>
                      <a:r>
                        <a:rPr lang="ru-RU" sz="1100" b="1" baseline="0" dirty="0" smtClean="0">
                          <a:solidFill>
                            <a:srgbClr val="343333"/>
                          </a:solidFill>
                        </a:rPr>
                        <a:t> 096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1 920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сырье, материалы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13 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топливо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351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347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0,03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0,03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0,03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0,01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351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347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5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электроэнергия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1 006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929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50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1 072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994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услуги сторонних организаций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амортизация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126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117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оплата труда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120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111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65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343333"/>
                          </a:solidFill>
                        </a:rPr>
                        <a:t>48</a:t>
                      </a:r>
                      <a:endParaRPr lang="ru-RU" sz="105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222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183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прочие расходы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5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18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067"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накладные  расходы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96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94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77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50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41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29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214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343333"/>
                          </a:solidFill>
                        </a:rPr>
                        <a:t>173</a:t>
                      </a:r>
                      <a:endParaRPr lang="ru-RU" sz="1100" b="1" i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Прибыль / Убыток </a:t>
                      </a:r>
                    </a:p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от реализации  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- 47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-172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- 74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- 88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- 43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- 39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-164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- 299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Результат по прочим доходам и расходам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- 311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- 7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24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Уровень достаточности тарифов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0,97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0,89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0,74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0,69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0,64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0,92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0,84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824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Средняя  численность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чел.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693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630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313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262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176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138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1 182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1 030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824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Дебиторская задолженность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343333"/>
                          </a:solidFill>
                        </a:rPr>
                        <a:t>млн. руб.</a:t>
                      </a:r>
                      <a:endParaRPr lang="ru-RU" sz="900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840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43333"/>
                          </a:solidFill>
                        </a:rPr>
                        <a:t>1 148</a:t>
                      </a:r>
                      <a:endParaRPr lang="ru-RU" sz="1100" b="1" dirty="0">
                        <a:solidFill>
                          <a:srgbClr val="343333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0"/>
            <a:ext cx="28083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760640" cy="5245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Показатели деятельности ООО «ПТВС»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78520157"/>
              </p:ext>
            </p:extLst>
          </p:nvPr>
        </p:nvGraphicFramePr>
        <p:xfrm>
          <a:off x="539552" y="2158777"/>
          <a:ext cx="82809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88431204"/>
              </p:ext>
            </p:extLst>
          </p:nvPr>
        </p:nvGraphicFramePr>
        <p:xfrm>
          <a:off x="4898851" y="4941168"/>
          <a:ext cx="370559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6381328"/>
            <a:ext cx="15481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28083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2809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/>
            <a:r>
              <a:rPr lang="ru-RU" sz="1400" dirty="0" smtClean="0">
                <a:solidFill>
                  <a:srgbClr val="343333"/>
                </a:solidFill>
              </a:rPr>
              <a:t>*  </a:t>
            </a:r>
            <a:r>
              <a:rPr lang="ru-RU" sz="1400" b="1" dirty="0" smtClean="0">
                <a:solidFill>
                  <a:srgbClr val="343333"/>
                </a:solidFill>
              </a:rPr>
              <a:t>Планируемая сумма прибыли в 2017г. по </a:t>
            </a:r>
            <a:r>
              <a:rPr lang="ru-RU" sz="1400" b="1" dirty="0">
                <a:solidFill>
                  <a:srgbClr val="343333"/>
                </a:solidFill>
              </a:rPr>
              <a:t>производству</a:t>
            </a:r>
            <a:r>
              <a:rPr lang="ru-RU" sz="1400" b="1" dirty="0" smtClean="0">
                <a:solidFill>
                  <a:srgbClr val="343333"/>
                </a:solidFill>
              </a:rPr>
              <a:t> </a:t>
            </a:r>
            <a:r>
              <a:rPr lang="ru-RU" sz="1400" b="1" dirty="0" err="1" smtClean="0">
                <a:solidFill>
                  <a:srgbClr val="343333"/>
                </a:solidFill>
              </a:rPr>
              <a:t>теплоэнергии</a:t>
            </a:r>
            <a:r>
              <a:rPr lang="ru-RU" sz="1400" b="1" dirty="0" smtClean="0">
                <a:solidFill>
                  <a:srgbClr val="343333"/>
                </a:solidFill>
              </a:rPr>
              <a:t> будет достигнута за счет снижения затрат на топливо в результате строительства новых газовых котельных в </a:t>
            </a:r>
            <a:r>
              <a:rPr lang="ru-RU" sz="1400" b="1" dirty="0" err="1" smtClean="0">
                <a:solidFill>
                  <a:srgbClr val="343333"/>
                </a:solidFill>
              </a:rPr>
              <a:t>п.Арылах</a:t>
            </a:r>
            <a:r>
              <a:rPr lang="ru-RU" sz="1400" b="1" dirty="0" smtClean="0">
                <a:solidFill>
                  <a:srgbClr val="343333"/>
                </a:solidFill>
              </a:rPr>
              <a:t> (ввод в 4 кв. 2016г.), п. Алмазный (ввод в 4 кв. 2017г.) и перехода на экономичный вид топлива. Экономический эффект </a:t>
            </a:r>
            <a:r>
              <a:rPr lang="ru-RU" sz="1400" b="1" dirty="0">
                <a:solidFill>
                  <a:srgbClr val="343333"/>
                </a:solidFill>
              </a:rPr>
              <a:t>в 2017г. </a:t>
            </a:r>
            <a:r>
              <a:rPr lang="ru-RU" sz="1400" b="1" dirty="0" smtClean="0">
                <a:solidFill>
                  <a:srgbClr val="343333"/>
                </a:solidFill>
              </a:rPr>
              <a:t>составит 281 млн. руб.</a:t>
            </a:r>
            <a:endParaRPr lang="ru-RU" sz="1400" b="1" dirty="0">
              <a:solidFill>
                <a:srgbClr val="343333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86334855"/>
              </p:ext>
            </p:extLst>
          </p:nvPr>
        </p:nvGraphicFramePr>
        <p:xfrm>
          <a:off x="539552" y="3918571"/>
          <a:ext cx="8280920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096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Алроса">
      <a:dk1>
        <a:srgbClr val="4D4D4D"/>
      </a:dk1>
      <a:lt1>
        <a:sysClr val="window" lastClr="FFFFFF"/>
      </a:lt1>
      <a:dk2>
        <a:srgbClr val="147FC9"/>
      </a:dk2>
      <a:lt2>
        <a:srgbClr val="838485"/>
      </a:lt2>
      <a:accent1>
        <a:srgbClr val="147FC9"/>
      </a:accent1>
      <a:accent2>
        <a:srgbClr val="2C8ECD"/>
      </a:accent2>
      <a:accent3>
        <a:srgbClr val="6BADDA"/>
      </a:accent3>
      <a:accent4>
        <a:srgbClr val="F74943"/>
      </a:accent4>
      <a:accent5>
        <a:srgbClr val="E34B45"/>
      </a:accent5>
      <a:accent6>
        <a:srgbClr val="D21A13"/>
      </a:accent6>
      <a:hlink>
        <a:srgbClr val="147FC9"/>
      </a:hlink>
      <a:folHlink>
        <a:srgbClr val="E34B45"/>
      </a:folHlink>
    </a:clrScheme>
    <a:fontScheme name="Алроса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25936</TotalTime>
  <Words>1567</Words>
  <Application>Microsoft Office PowerPoint</Application>
  <PresentationFormat>Экран (4:3)</PresentationFormat>
  <Paragraphs>585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2_Тема Office</vt:lpstr>
      <vt:lpstr>Структура коммунального комплекса</vt:lpstr>
      <vt:lpstr>Структура коммунального комплекса</vt:lpstr>
      <vt:lpstr>Структура коммунального комплекса</vt:lpstr>
      <vt:lpstr>Структура коммунального комплекса</vt:lpstr>
      <vt:lpstr>Структура коммунального комплекса</vt:lpstr>
      <vt:lpstr>Показатели деятельности ООО «ПТВС» </vt:lpstr>
      <vt:lpstr>Показатели деятельности ООО «ПТВС» </vt:lpstr>
      <vt:lpstr>Показатели деятельности ООО «ПТВС» </vt:lpstr>
      <vt:lpstr>Показатели деятельности ООО «ПТВС»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  результатов деятельности Группы АЛРОСА  на 2014 г.</dc:title>
  <dc:creator>Маякова И.</dc:creator>
  <cp:lastModifiedBy>Викулин Павел Александрович</cp:lastModifiedBy>
  <cp:revision>828</cp:revision>
  <cp:lastPrinted>2017-04-19T09:36:53Z</cp:lastPrinted>
  <dcterms:created xsi:type="dcterms:W3CDTF">2014-03-11T12:42:06Z</dcterms:created>
  <dcterms:modified xsi:type="dcterms:W3CDTF">2017-05-30T01:29:38Z</dcterms:modified>
</cp:coreProperties>
</file>